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4" r:id="rId4"/>
    <p:sldId id="266" r:id="rId5"/>
    <p:sldId id="270" r:id="rId6"/>
    <p:sldId id="265" r:id="rId7"/>
    <p:sldId id="268" r:id="rId8"/>
    <p:sldId id="267" r:id="rId9"/>
    <p:sldId id="269" r:id="rId10"/>
    <p:sldId id="261" r:id="rId11"/>
    <p:sldId id="258" r:id="rId12"/>
    <p:sldId id="263" r:id="rId13"/>
    <p:sldId id="272" r:id="rId14"/>
    <p:sldId id="273" r:id="rId15"/>
    <p:sldId id="274" r:id="rId16"/>
    <p:sldId id="275" r:id="rId17"/>
    <p:sldId id="257" r:id="rId18"/>
    <p:sldId id="260" r:id="rId19"/>
    <p:sldId id="259" r:id="rId20"/>
    <p:sldId id="277" r:id="rId21"/>
    <p:sldId id="281" r:id="rId22"/>
    <p:sldId id="280" r:id="rId23"/>
    <p:sldId id="279" r:id="rId24"/>
    <p:sldId id="278" r:id="rId25"/>
    <p:sldId id="283" r:id="rId26"/>
    <p:sldId id="282" r:id="rId27"/>
    <p:sldId id="284" r:id="rId28"/>
    <p:sldId id="286" r:id="rId29"/>
    <p:sldId id="285" r:id="rId30"/>
    <p:sldId id="287" r:id="rId31"/>
    <p:sldId id="289" r:id="rId32"/>
    <p:sldId id="290" r:id="rId33"/>
    <p:sldId id="271" r:id="rId34"/>
    <p:sldId id="288" r:id="rId35"/>
  </p:sldIdLst>
  <p:sldSz cx="9144000" cy="5715000" type="screen16x1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-852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6"/>
          <p:cNvSpPr>
            <a:spLocks/>
          </p:cNvSpPr>
          <p:nvPr/>
        </p:nvSpPr>
        <p:spPr bwMode="auto">
          <a:xfrm>
            <a:off x="0" y="3960813"/>
            <a:ext cx="9144000" cy="17605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자유형 7"/>
          <p:cNvSpPr>
            <a:spLocks/>
          </p:cNvSpPr>
          <p:nvPr/>
        </p:nvSpPr>
        <p:spPr bwMode="auto">
          <a:xfrm>
            <a:off x="6105525" y="0"/>
            <a:ext cx="3038475" cy="5715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2781300"/>
            <a:ext cx="6480048" cy="191770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287343"/>
            <a:ext cx="6480048" cy="14605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6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CB22-E293-4A68-A3E9-B9C87DFF851C}" type="datetimeFigureOut">
              <a:rPr lang="ja-JP" altLang="en-US"/>
              <a:pPr>
                <a:defRPr/>
              </a:pPr>
              <a:t>2016/12/5</a:t>
            </a:fld>
            <a:endParaRPr lang="ja-JP" altLang="en-US"/>
          </a:p>
        </p:txBody>
      </p:sp>
      <p:sp>
        <p:nvSpPr>
          <p:cNvPr id="7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BF6-34F5-4461-8B36-F459527A605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96437-B685-490C-BFAB-F13FA633DB32}" type="datetimeFigureOut">
              <a:rPr lang="ja-JP" altLang="en-US"/>
              <a:pPr>
                <a:defRPr/>
              </a:pPr>
              <a:t>2016/12/5</a:t>
            </a:fld>
            <a:endParaRPr lang="ja-JP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424EE-CC8D-4C99-A160-41F0A0AD595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AE853-D1D0-4FC3-B80F-71C7F0F95759}" type="datetimeFigureOut">
              <a:rPr lang="ja-JP" altLang="en-US"/>
              <a:pPr>
                <a:defRPr/>
              </a:pPr>
              <a:t>2016/12/5</a:t>
            </a:fld>
            <a:endParaRPr lang="ja-JP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4A495-C764-4F86-9691-23DF3CE7458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D2C4-7AF8-45CB-B65B-319ECCEA9A20}" type="datetimeFigureOut">
              <a:rPr lang="ja-JP" altLang="en-US"/>
              <a:pPr>
                <a:defRPr/>
              </a:pPr>
              <a:t>2016/12/5</a:t>
            </a:fld>
            <a:endParaRPr lang="ja-JP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94931-BD6D-4319-A857-2CA3A0223AC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6"/>
          <p:cNvSpPr>
            <a:spLocks/>
          </p:cNvSpPr>
          <p:nvPr/>
        </p:nvSpPr>
        <p:spPr bwMode="auto">
          <a:xfrm>
            <a:off x="0" y="3960813"/>
            <a:ext cx="9144000" cy="17605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자유형 8"/>
          <p:cNvSpPr>
            <a:spLocks/>
          </p:cNvSpPr>
          <p:nvPr/>
        </p:nvSpPr>
        <p:spPr bwMode="auto">
          <a:xfrm>
            <a:off x="6105525" y="0"/>
            <a:ext cx="3038475" cy="5715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986531"/>
            <a:ext cx="6629400" cy="1521969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071500"/>
            <a:ext cx="6629400" cy="888907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0709-04A3-4A55-9AAF-65D325ED5F37}" type="datetimeFigureOut">
              <a:rPr lang="ja-JP" altLang="en-US"/>
              <a:pPr>
                <a:defRPr/>
              </a:pPr>
              <a:t>2016/12/5</a:t>
            </a:fld>
            <a:endParaRPr lang="ja-JP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3C83-B2AF-4DAD-850B-D29130F6E4D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7467600" cy="9525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3657600" cy="37716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333500"/>
            <a:ext cx="3657600" cy="37716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AE018-65E5-409E-B7A4-564F6569C7B5}" type="datetimeFigureOut">
              <a:rPr lang="ja-JP" altLang="en-US"/>
              <a:pPr>
                <a:defRPr/>
              </a:pPr>
              <a:t>2016/12/5</a:t>
            </a:fld>
            <a:endParaRPr lang="ja-JP" altLang="en-US"/>
          </a:p>
        </p:txBody>
      </p:sp>
      <p:sp>
        <p:nvSpPr>
          <p:cNvPr id="6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1ED0-1B38-4AFD-9E6F-A20B55522C0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4572000"/>
            <a:ext cx="4040188" cy="6985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4572000"/>
            <a:ext cx="4041775" cy="6985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264094"/>
            <a:ext cx="4040188" cy="3284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264094"/>
            <a:ext cx="4041775" cy="3284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770F-0164-419C-97AD-8DB6A37CF670}" type="datetimeFigureOut">
              <a:rPr lang="ja-JP" altLang="en-US"/>
              <a:pPr>
                <a:defRPr/>
              </a:pPr>
              <a:t>2016/12/5</a:t>
            </a:fld>
            <a:endParaRPr lang="ja-JP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CE79-B7A9-4238-9D23-17A03CD8194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70648" cy="9525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F4BB-AFB7-4A5D-99C4-07F818F493E4}" type="datetimeFigureOut">
              <a:rPr lang="ja-JP" altLang="en-US"/>
              <a:pPr>
                <a:defRPr/>
              </a:pPr>
              <a:t>2016/12/5</a:t>
            </a:fld>
            <a:endParaRPr lang="ja-JP" altLang="en-US"/>
          </a:p>
        </p:txBody>
      </p:sp>
      <p:sp>
        <p:nvSpPr>
          <p:cNvPr id="4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1A512-93E9-4D47-BC13-959780EC3B0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0A7BE-924E-4E9D-A70C-B6CE0C329659}" type="datetimeFigureOut">
              <a:rPr lang="ja-JP" altLang="en-US"/>
              <a:pPr>
                <a:defRPr/>
              </a:pPr>
              <a:t>2016/12/5</a:t>
            </a:fld>
            <a:endParaRPr lang="ja-JP" altLang="en-US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E6A3-AC36-4735-9644-B0AB6E908FC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987940"/>
            <a:ext cx="3200400" cy="608542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78687"/>
            <a:ext cx="2743200" cy="7620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651000"/>
            <a:ext cx="70866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62B2-3EB9-4A80-BFB4-0D297144F5CA}" type="datetimeFigureOut">
              <a:rPr lang="ja-JP" altLang="en-US"/>
              <a:pPr>
                <a:defRPr/>
              </a:pPr>
              <a:t>2016/12/5</a:t>
            </a:fld>
            <a:endParaRPr lang="ja-JP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575" y="5351463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43FF9-D8F6-4274-A643-FD5A1638A79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421424"/>
            <a:ext cx="3053868" cy="104484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849923"/>
            <a:ext cx="4114800" cy="34290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498971"/>
            <a:ext cx="3053866" cy="2219568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1D114-413F-4DAD-943D-78829491A7BF}" type="datetimeFigureOut">
              <a:rPr lang="ja-JP" altLang="en-US"/>
              <a:pPr>
                <a:defRPr/>
              </a:pPr>
              <a:t>2016/12/5</a:t>
            </a:fld>
            <a:endParaRPr lang="ja-JP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00B8B-9171-435E-9757-C4859A0446F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3960813"/>
            <a:ext cx="9144000" cy="17605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5715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제목 개체 틀 8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7467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smtClean="0"/>
          </a:p>
        </p:txBody>
      </p:sp>
      <p:sp>
        <p:nvSpPr>
          <p:cNvPr id="1029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7467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5351463"/>
            <a:ext cx="2133600" cy="304800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0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3265A3-FD8A-4C38-8444-C58CA3694BE2}" type="datetimeFigureOut">
              <a:rPr lang="ja-JP" altLang="en-US"/>
              <a:pPr>
                <a:defRPr/>
              </a:pPr>
              <a:t>2016/12/5</a:t>
            </a:fld>
            <a:endParaRPr lang="ja-JP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5351463"/>
            <a:ext cx="2895600" cy="304800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0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5351463"/>
            <a:ext cx="762000" cy="3048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0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946489-25BD-4EDD-8B91-CABD62844D7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22" r:id="rId5"/>
    <p:sldLayoutId id="2147483717" r:id="rId6"/>
    <p:sldLayoutId id="2147483716" r:id="rId7"/>
    <p:sldLayoutId id="2147483723" r:id="rId8"/>
    <p:sldLayoutId id="2147483724" r:id="rId9"/>
    <p:sldLayoutId id="2147483715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Franklin Gothic Book" pitchFamily="34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Franklin Gothic Book" pitchFamily="34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Franklin Gothic Book" pitchFamily="34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Franklin Gothic Book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Franklin Gothic Book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Franklin Gothic Book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Franklin Gothic Book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Franklin Gothic Book" pitchFamily="34" charset="0"/>
          <a:ea typeface="ＭＳ Ｐゴシック" charset="-128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1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lXh2n0aPyw" TargetMode="External"/><Relationship Id="rId2" Type="http://schemas.openxmlformats.org/officeDocument/2006/relationships/hyperlink" Target="https://youtu.be/efc8jlnQfP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naver.com/nudge_jayb/220246068176" TargetMode="External"/><Relationship Id="rId4" Type="http://schemas.openxmlformats.org/officeDocument/2006/relationships/hyperlink" Target="https://youtu.be/cbEKAwCoCKw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.ritsumei.ac.jp/~akitaoka/catalog.html" TargetMode="External"/><Relationship Id="rId2" Type="http://schemas.openxmlformats.org/officeDocument/2006/relationships/hyperlink" Target="http://www.ritsumei.ac.jp/~akitaoka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ritsumei.ac.jp/~akitaoka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itsumei.ac.jp/~akitaoka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itsumei.ac.jp/~akitaoka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itsumei.ac.jp/~akitaoka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ritsumei.ac.jp/~akitaoka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85918" y="2024057"/>
            <a:ext cx="6715172" cy="1524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8000" smtClean="0"/>
              <a:t>行動経済学</a:t>
            </a:r>
            <a:endParaRPr lang="ja-JP" altLang="en-US" sz="8000"/>
          </a:p>
        </p:txBody>
      </p:sp>
      <p:sp>
        <p:nvSpPr>
          <p:cNvPr id="13314" name="부제목 2"/>
          <p:cNvSpPr>
            <a:spLocks noGrp="1"/>
          </p:cNvSpPr>
          <p:nvPr>
            <p:ph type="subTitle" idx="1"/>
          </p:nvPr>
        </p:nvSpPr>
        <p:spPr>
          <a:xfrm>
            <a:off x="500063" y="3394075"/>
            <a:ext cx="6480175" cy="1460500"/>
          </a:xfrm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그림 5" descr="IMG_0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1825"/>
            <a:ext cx="34290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그림 6" descr="IMG_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024188"/>
            <a:ext cx="5857875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그림 7" descr="pc_all80off_16093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642938"/>
            <a:ext cx="30241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-142875" y="0"/>
            <a:ext cx="9286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>
                <a:ea typeface="HGｺﾞｼｯｸM" pitchFamily="49" charset="-128"/>
              </a:rPr>
              <a:t>値引きの文字は赤が多い？安く感じる？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8625" y="2781300"/>
            <a:ext cx="6480175" cy="19177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554" name="부제목 2"/>
          <p:cNvSpPr>
            <a:spLocks noGrp="1"/>
          </p:cNvSpPr>
          <p:nvPr>
            <p:ph type="subTitle" idx="1"/>
          </p:nvPr>
        </p:nvSpPr>
        <p:spPr>
          <a:xfrm>
            <a:off x="433388" y="1287463"/>
            <a:ext cx="6480175" cy="1460500"/>
          </a:xfrm>
        </p:spPr>
        <p:txBody>
          <a:bodyPr/>
          <a:lstStyle/>
          <a:p>
            <a:endParaRPr lang="ja-JP" altLang="en-US" smtClean="0"/>
          </a:p>
        </p:txBody>
      </p:sp>
      <p:pic>
        <p:nvPicPr>
          <p:cNvPr id="23555" name="그림 3" descr="09色イメージと銀行ロゴマーク色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96863"/>
            <a:ext cx="8215312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5417342"/>
            <a:ext cx="8229600" cy="29765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ja-JP" sz="1600" smtClean="0"/>
              <a:t>http://liskul.com/wm_cpsychology-4111</a:t>
            </a:r>
            <a:endParaRPr lang="ja-JP" altLang="en-US" sz="1600"/>
          </a:p>
        </p:txBody>
      </p:sp>
      <p:sp>
        <p:nvSpPr>
          <p:cNvPr id="24578" name="부제목 2"/>
          <p:cNvSpPr>
            <a:spLocks noGrp="1"/>
          </p:cNvSpPr>
          <p:nvPr>
            <p:ph type="subTitle" idx="1"/>
          </p:nvPr>
        </p:nvSpPr>
        <p:spPr>
          <a:xfrm>
            <a:off x="433388" y="1287463"/>
            <a:ext cx="6480175" cy="1460500"/>
          </a:xfrm>
        </p:spPr>
        <p:txBody>
          <a:bodyPr/>
          <a:lstStyle/>
          <a:p>
            <a:endParaRPr lang="ja-JP" altLang="en-US" smtClean="0"/>
          </a:p>
        </p:txBody>
      </p:sp>
      <p:pic>
        <p:nvPicPr>
          <p:cNvPr id="24579" name="그림 4" descr="09企業イメージロゴカラー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"/>
            <a:ext cx="7715250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제목 1"/>
          <p:cNvSpPr>
            <a:spLocks noGrp="1"/>
          </p:cNvSpPr>
          <p:nvPr>
            <p:ph type="title"/>
          </p:nvPr>
        </p:nvSpPr>
        <p:spPr>
          <a:xfrm>
            <a:off x="0" y="285750"/>
            <a:ext cx="7467600" cy="952500"/>
          </a:xfrm>
        </p:spPr>
        <p:txBody>
          <a:bodyPr/>
          <a:lstStyle/>
          <a:p>
            <a:r>
              <a:rPr lang="ja-JP" altLang="en-US" smtClean="0"/>
              <a:t>松竹梅法則</a:t>
            </a:r>
          </a:p>
        </p:txBody>
      </p:sp>
      <p:pic>
        <p:nvPicPr>
          <p:cNvPr id="25602" name="내용 개체 틀 3" descr="IMG_0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43100"/>
            <a:ext cx="3471863" cy="3771900"/>
          </a:xfrm>
        </p:spPr>
      </p:pic>
      <p:pic>
        <p:nvPicPr>
          <p:cNvPr id="25603" name="그림 4" descr="IMG_0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0"/>
            <a:ext cx="41021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그림 5" descr="IMG_0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500" y="2678113"/>
            <a:ext cx="273050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26626" name="내용 개체 틀 5" descr="IMG_01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57188" y="0"/>
            <a:ext cx="5448301" cy="3095625"/>
          </a:xfrm>
        </p:spPr>
      </p:pic>
      <p:pic>
        <p:nvPicPr>
          <p:cNvPr id="26627" name="그림 6" descr="IMG_0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976563"/>
            <a:ext cx="76200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그림 7" descr="IMG_01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0" y="177800"/>
            <a:ext cx="4508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924800" cy="11811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/>
              <a:t>ハロー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効果？！</a:t>
            </a:r>
            <a:endParaRPr lang="ja-JP" altLang="en-US" dirty="0"/>
          </a:p>
        </p:txBody>
      </p:sp>
      <p:pic>
        <p:nvPicPr>
          <p:cNvPr id="27650" name="내용 개체 틀 9" descr="IMG_01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0"/>
            <a:ext cx="5792787" cy="3214688"/>
          </a:xfrm>
        </p:spPr>
      </p:pic>
      <p:pic>
        <p:nvPicPr>
          <p:cNvPr id="27651" name="그림 10" descr="IMG_0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201863"/>
            <a:ext cx="4545012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그림 11" descr="IMG_0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5625"/>
            <a:ext cx="350043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4357688" cy="1571625"/>
          </a:xfrm>
        </p:spPr>
        <p:txBody>
          <a:bodyPr/>
          <a:lstStyle/>
          <a:p>
            <a:pPr algn="ctr"/>
            <a:r>
              <a:rPr lang="ja-JP" altLang="en-US" smtClean="0"/>
              <a:t>アンカリング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効果</a:t>
            </a:r>
          </a:p>
        </p:txBody>
      </p:sp>
      <p:sp>
        <p:nvSpPr>
          <p:cNvPr id="28674" name="내용 개체 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28675" name="Picture 2" descr="C:\Users\kimhyunuk\Desktop\行動経済学\bb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0"/>
            <a:ext cx="5572125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Users\kimhyunuk\Desktop\行動経済学\zggdg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275013"/>
            <a:ext cx="58483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C:\Users\kimhyunuk\Desktop\行動経済学\imag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500"/>
            <a:ext cx="37861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313" y="3095625"/>
            <a:ext cx="7786687" cy="26193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endParaRPr lang="en-US" altLang="ja-JP" sz="500" b="1" smtClean="0"/>
          </a:p>
          <a:p>
            <a:pPr>
              <a:lnSpc>
                <a:spcPct val="80000"/>
              </a:lnSpc>
            </a:pPr>
            <a:r>
              <a:rPr lang="ja-JP" altLang="en-US" sz="2400" b="1" smtClean="0"/>
              <a:t>この手術は死亡率が１０％です。</a:t>
            </a:r>
          </a:p>
          <a:p>
            <a:pPr>
              <a:lnSpc>
                <a:spcPct val="80000"/>
              </a:lnSpc>
            </a:pPr>
            <a:r>
              <a:rPr lang="ja-JP" altLang="en-US" sz="2400" b="1" smtClean="0"/>
              <a:t>この手術は生存率が９０％です。</a:t>
            </a:r>
          </a:p>
          <a:p>
            <a:pPr>
              <a:lnSpc>
                <a:spcPct val="80000"/>
              </a:lnSpc>
            </a:pPr>
            <a:endParaRPr lang="ja-JP" altLang="en-US" sz="2400" b="1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ja-JP" altLang="en-US" sz="2400" b="1" smtClean="0"/>
              <a:t>不良品発生率が１０％から５％になった。</a:t>
            </a:r>
          </a:p>
          <a:p>
            <a:pPr>
              <a:lnSpc>
                <a:spcPct val="80000"/>
              </a:lnSpc>
            </a:pPr>
            <a:r>
              <a:rPr lang="ja-JP" altLang="en-US" sz="2400" b="1" smtClean="0"/>
              <a:t>不良品発生率が５０％減になった。</a:t>
            </a:r>
            <a:endParaRPr lang="en-US" altLang="ja-JP" sz="2400" b="1" smtClean="0"/>
          </a:p>
          <a:p>
            <a:pPr>
              <a:lnSpc>
                <a:spcPct val="80000"/>
              </a:lnSpc>
            </a:pPr>
            <a:endParaRPr lang="ja-JP" altLang="en-US" sz="2400" b="1" smtClean="0"/>
          </a:p>
        </p:txBody>
      </p:sp>
      <p:pic>
        <p:nvPicPr>
          <p:cNvPr id="29698" name="Picture 2" descr="C:\Users\kimhyunuk\Desktop\行動経済学\bdd7bedf37da09d501a5af636946e2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212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5715000" y="285750"/>
            <a:ext cx="2963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600" b="1">
                <a:ea typeface="HGｺﾞｼｯｸM" pitchFamily="49" charset="-128"/>
              </a:rPr>
              <a:t>フレーミング</a:t>
            </a:r>
            <a:endParaRPr lang="en-US" altLang="ja-JP" sz="3600" b="1">
              <a:ea typeface="HGｺﾞｼｯｸM" pitchFamily="49" charset="-128"/>
            </a:endParaRPr>
          </a:p>
          <a:p>
            <a:r>
              <a:rPr lang="ja-JP" altLang="en-US" sz="3600" b="1">
                <a:ea typeface="HGｺﾞｼｯｸM" pitchFamily="49" charset="-128"/>
              </a:rPr>
              <a:t>効果の例①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7188" y="785813"/>
            <a:ext cx="8786812" cy="4929187"/>
          </a:xfrm>
        </p:spPr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sz="24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sz="24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sz="2400" b="1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4600" b="1" dirty="0" smtClean="0"/>
              <a:t>このビジネスの失敗率は１０％です。</a:t>
            </a:r>
            <a:endParaRPr lang="en-US" altLang="ja-JP" sz="4600" b="1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4600" b="1" dirty="0" smtClean="0"/>
              <a:t>このビジネスは</a:t>
            </a:r>
            <a:r>
              <a:rPr lang="en-US" altLang="ja-JP" sz="4600" b="1" dirty="0" smtClean="0"/>
              <a:t>10</a:t>
            </a:r>
            <a:r>
              <a:rPr lang="ja-JP" altLang="en-US" sz="4600" b="1" dirty="0" smtClean="0"/>
              <a:t>人中</a:t>
            </a:r>
            <a:r>
              <a:rPr lang="en-US" altLang="ja-JP" sz="4600" b="1" dirty="0" smtClean="0"/>
              <a:t>9</a:t>
            </a:r>
            <a:r>
              <a:rPr lang="ja-JP" altLang="en-US" sz="4600" b="1" dirty="0" smtClean="0"/>
              <a:t>人が成功しています。</a:t>
            </a:r>
            <a:endParaRPr lang="en-US" altLang="ja-JP" sz="4600" b="1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sz="4600" b="1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4600" b="1" dirty="0" smtClean="0"/>
              <a:t>まだ</a:t>
            </a:r>
            <a:r>
              <a:rPr lang="en-US" altLang="ja-JP" sz="4600" b="1" dirty="0" smtClean="0"/>
              <a:t>20</a:t>
            </a:r>
            <a:r>
              <a:rPr lang="ja-JP" altLang="en-US" sz="4600" b="1" dirty="0" smtClean="0"/>
              <a:t>こ在庫あります。</a:t>
            </a:r>
            <a:endParaRPr lang="en-US" altLang="ja-JP" sz="4600" b="1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4600" b="1" dirty="0" smtClean="0"/>
              <a:t>残りたったの</a:t>
            </a:r>
            <a:r>
              <a:rPr lang="en-US" altLang="ja-JP" sz="4600" b="1" dirty="0" smtClean="0"/>
              <a:t>20</a:t>
            </a:r>
            <a:r>
              <a:rPr lang="ja-JP" altLang="en-US" sz="4600" b="1" dirty="0" smtClean="0"/>
              <a:t>個です。</a:t>
            </a:r>
            <a:endParaRPr lang="en-US" altLang="ja-JP" sz="4600" b="1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sz="4600" b="1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4600" b="1" dirty="0" smtClean="0"/>
              <a:t>残り</a:t>
            </a:r>
            <a:r>
              <a:rPr lang="en-US" altLang="ja-JP" sz="4600" b="1" dirty="0" smtClean="0"/>
              <a:t>8</a:t>
            </a:r>
            <a:r>
              <a:rPr lang="ja-JP" altLang="en-US" sz="4600" b="1" dirty="0" smtClean="0"/>
              <a:t>ポイントでゴールです。</a:t>
            </a:r>
            <a:endParaRPr lang="en-US" altLang="ja-JP" sz="4600" b="1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4600" b="1" dirty="0" smtClean="0"/>
              <a:t>現在</a:t>
            </a:r>
            <a:r>
              <a:rPr lang="en-US" altLang="ja-JP" sz="4600" b="1" dirty="0" smtClean="0"/>
              <a:t>2</a:t>
            </a:r>
            <a:r>
              <a:rPr lang="ja-JP" altLang="en-US" sz="4600" b="1" dirty="0" smtClean="0"/>
              <a:t>ポイント溜まっています。</a:t>
            </a:r>
            <a:endParaRPr lang="en-US" altLang="ja-JP" sz="4600" b="1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sz="4600" b="1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4600" b="1" dirty="0" smtClean="0"/>
              <a:t>仕事頑張っているけど、まだ目標の</a:t>
            </a:r>
            <a:r>
              <a:rPr lang="en-US" altLang="ja-JP" sz="4600" b="1" dirty="0" smtClean="0"/>
              <a:t>60%</a:t>
            </a:r>
            <a:r>
              <a:rPr lang="ja-JP" altLang="en-US" sz="4600" b="1" dirty="0" smtClean="0"/>
              <a:t>残っている。</a:t>
            </a:r>
            <a:endParaRPr lang="en-US" altLang="ja-JP" sz="4600" b="1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4600" b="1" dirty="0" smtClean="0"/>
              <a:t>仕事頑張ってくれたおかげで、</a:t>
            </a:r>
            <a:endParaRPr lang="en-US" altLang="ja-JP" sz="4600" b="1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4600" b="1" dirty="0" smtClean="0"/>
              <a:t>もうすでに目標４０％を達成した。</a:t>
            </a:r>
            <a:endParaRPr lang="en-US" altLang="ja-JP" sz="46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b="1" dirty="0" smtClean="0"/>
          </a:p>
        </p:txBody>
      </p:sp>
      <p:sp>
        <p:nvSpPr>
          <p:cNvPr id="30722" name="직사각형 3"/>
          <p:cNvSpPr>
            <a:spLocks noChangeArrowheads="1"/>
          </p:cNvSpPr>
          <p:nvPr/>
        </p:nvSpPr>
        <p:spPr bwMode="auto">
          <a:xfrm>
            <a:off x="357188" y="142875"/>
            <a:ext cx="5214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 b="1">
                <a:ea typeface="HGｺﾞｼｯｸM" pitchFamily="49" charset="-128"/>
              </a:rPr>
              <a:t>フレーミング効果の例②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3600" b="1" dirty="0" smtClean="0"/>
              <a:t>残り</a:t>
            </a:r>
            <a:r>
              <a:rPr lang="en-US" altLang="ja-JP" sz="3600" b="1" dirty="0" smtClean="0"/>
              <a:t>8</a:t>
            </a:r>
            <a:r>
              <a:rPr lang="ja-JP" altLang="en-US" sz="3600" b="1" dirty="0" smtClean="0"/>
              <a:t>ポイントでゴールです。</a:t>
            </a:r>
            <a:endParaRPr lang="en-US" altLang="ja-JP" sz="36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3600" b="1" dirty="0" smtClean="0"/>
              <a:t>現在</a:t>
            </a:r>
            <a:r>
              <a:rPr lang="en-US" altLang="ja-JP" sz="3600" b="1" dirty="0" smtClean="0"/>
              <a:t>2</a:t>
            </a:r>
            <a:r>
              <a:rPr lang="ja-JP" altLang="en-US" sz="3600" b="1" dirty="0" smtClean="0"/>
              <a:t>ポイント溜まっています。</a:t>
            </a:r>
            <a:endParaRPr lang="en-US" altLang="ja-JP" sz="36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sz="36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sz="36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3600" b="1" dirty="0" smtClean="0"/>
              <a:t>仕事頑張っているけど、</a:t>
            </a:r>
            <a:endParaRPr lang="en-US" altLang="ja-JP" sz="36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3600" b="1" dirty="0" smtClean="0"/>
              <a:t>まだ目標の</a:t>
            </a:r>
            <a:r>
              <a:rPr lang="en-US" altLang="ja-JP" sz="3600" b="1" dirty="0" smtClean="0"/>
              <a:t>60%</a:t>
            </a:r>
            <a:r>
              <a:rPr lang="ja-JP" altLang="en-US" sz="3600" b="1" dirty="0" smtClean="0"/>
              <a:t>残っている。</a:t>
            </a:r>
            <a:endParaRPr lang="en-US" altLang="ja-JP" sz="36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sz="36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3600" b="1" dirty="0" smtClean="0"/>
              <a:t>仕事頑張ってくれたおかげで、</a:t>
            </a:r>
            <a:endParaRPr lang="en-US" altLang="ja-JP" sz="36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3600" b="1" dirty="0" smtClean="0"/>
              <a:t>もうすでに目標４０％を達成した。</a:t>
            </a:r>
            <a:endParaRPr lang="en-US" altLang="ja-JP" sz="36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ja-JP" altLang="en-US" dirty="0"/>
          </a:p>
        </p:txBody>
      </p:sp>
      <p:sp>
        <p:nvSpPr>
          <p:cNvPr id="31746" name="직사각형 3"/>
          <p:cNvSpPr>
            <a:spLocks noChangeArrowheads="1"/>
          </p:cNvSpPr>
          <p:nvPr/>
        </p:nvSpPr>
        <p:spPr bwMode="auto">
          <a:xfrm>
            <a:off x="0" y="1785938"/>
            <a:ext cx="2714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 b="1">
                <a:ea typeface="HGｺﾞｼｯｸM" pitchFamily="49" charset="-128"/>
              </a:rPr>
              <a:t>フレーミング効果の例③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8625" y="2781300"/>
            <a:ext cx="6480175" cy="19177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338" name="부제목 2"/>
          <p:cNvSpPr>
            <a:spLocks noGrp="1"/>
          </p:cNvSpPr>
          <p:nvPr>
            <p:ph type="subTitle" idx="1"/>
          </p:nvPr>
        </p:nvSpPr>
        <p:spPr>
          <a:xfrm>
            <a:off x="433388" y="1287463"/>
            <a:ext cx="6480175" cy="1460500"/>
          </a:xfrm>
        </p:spPr>
        <p:txBody>
          <a:bodyPr/>
          <a:lstStyle/>
          <a:p>
            <a:endParaRPr lang="ja-JP" altLang="en-US" smtClean="0"/>
          </a:p>
        </p:txBody>
      </p:sp>
      <p:pic>
        <p:nvPicPr>
          <p:cNvPr id="14339" name="그림 3" descr="001 lo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249363"/>
            <a:ext cx="9124950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178575"/>
            <a:ext cx="757242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不安を和らげる女性の顔？</a:t>
            </a:r>
            <a:endParaRPr lang="ja-JP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300" smtClean="0"/>
              <a:t>分析の基本は「比較」</a:t>
            </a:r>
            <a:r>
              <a:rPr lang="ja-JP" altLang="en-US" smtClean="0"/>
              <a:t>　</a:t>
            </a:r>
          </a:p>
        </p:txBody>
      </p:sp>
      <p:pic>
        <p:nvPicPr>
          <p:cNvPr id="32770" name="내용 개체 틀 3" descr="83f23686f564c00470bbe235d7dc4014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1450"/>
            <a:ext cx="8974138" cy="427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smtClean="0"/>
              <a:t>各党の政策比較</a:t>
            </a:r>
          </a:p>
        </p:txBody>
      </p:sp>
      <p:pic>
        <p:nvPicPr>
          <p:cNvPr id="33794" name="내용 개체 틀 3" descr="flip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534988"/>
            <a:ext cx="4786312" cy="3482975"/>
          </a:xfrm>
        </p:spPr>
      </p:pic>
      <p:pic>
        <p:nvPicPr>
          <p:cNvPr id="33795" name="그림 4" descr="flip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9988"/>
            <a:ext cx="4500563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제목 1"/>
          <p:cNvSpPr>
            <a:spLocks noGrp="1"/>
          </p:cNvSpPr>
          <p:nvPr>
            <p:ph type="title"/>
          </p:nvPr>
        </p:nvSpPr>
        <p:spPr>
          <a:xfrm>
            <a:off x="500063" y="0"/>
            <a:ext cx="7786687" cy="557213"/>
          </a:xfrm>
        </p:spPr>
        <p:txBody>
          <a:bodyPr/>
          <a:lstStyle/>
          <a:p>
            <a:r>
              <a:rPr lang="ja-JP" altLang="en-US" sz="2800" b="1" smtClean="0"/>
              <a:t>選択肢の過多が引き起こす「ジャムの法則」</a:t>
            </a:r>
            <a:endParaRPr lang="ja-JP" altLang="en-US" sz="2800" smtClean="0"/>
          </a:p>
        </p:txBody>
      </p:sp>
      <p:pic>
        <p:nvPicPr>
          <p:cNvPr id="34818" name="내용 개체 틀 3" descr="150106_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511175"/>
            <a:ext cx="8429625" cy="5203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/>
              <a:t>「肥満、禁煙は伝染する」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同調行動の例</a:t>
            </a:r>
            <a:endParaRPr lang="ja-JP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3929063"/>
          </a:xfrm>
        </p:spPr>
        <p:txBody>
          <a:bodyPr>
            <a:normAutofit fontScale="925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dirty="0" smtClean="0"/>
              <a:t>－周りのみんなが空を同時に見たら、つい自分も空を見てしまう。</a:t>
            </a:r>
            <a:endParaRPr lang="en-US" altLang="ja-JP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dirty="0" smtClean="0"/>
              <a:t>－赤信号なのに、他の歩行者がわたっているのを見たら、自分も「わたってしまおう」ってなる。</a:t>
            </a:r>
            <a:endParaRPr lang="en-US" altLang="ja-JP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dirty="0" smtClean="0"/>
              <a:t>－自分はＡ案が良いと思うのに、みんなが「Ｂ案が良いよね」っていう流れになると、簡単にＢ案に靡く。</a:t>
            </a:r>
            <a:endParaRPr lang="en-US" altLang="ja-JP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dirty="0" smtClean="0"/>
              <a:t>－非常ベルが鳴っているのに、誰も避難しないので、自分も避難しない。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b="1" dirty="0" smtClean="0"/>
              <a:t>スターバックスから学ぶ</a:t>
            </a:r>
            <a:r>
              <a:rPr lang="en-US" altLang="ja-JP" b="1" dirty="0" smtClean="0"/>
              <a:t>3C</a:t>
            </a:r>
            <a:r>
              <a:rPr lang="ja-JP" altLang="en-US" b="1" dirty="0" smtClean="0"/>
              <a:t>分析</a:t>
            </a:r>
            <a:endParaRPr lang="ja-JP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42875" y="1404938"/>
            <a:ext cx="9144000" cy="4381500"/>
          </a:xfrm>
        </p:spPr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ja-JP" b="1" dirty="0" smtClean="0"/>
              <a:t>3C</a:t>
            </a:r>
            <a:r>
              <a:rPr lang="ja-JP" altLang="en-US" b="1" dirty="0" smtClean="0"/>
              <a:t>分析とは？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ja-JP" dirty="0" smtClean="0"/>
              <a:t>3C</a:t>
            </a:r>
            <a:r>
              <a:rPr lang="ja-JP" altLang="en-US" dirty="0" smtClean="0"/>
              <a:t>とは、「自社</a:t>
            </a:r>
            <a:r>
              <a:rPr lang="en-US" altLang="ja-JP" dirty="0" smtClean="0"/>
              <a:t>(Company)</a:t>
            </a:r>
            <a:r>
              <a:rPr lang="ja-JP" altLang="en-US" dirty="0" smtClean="0"/>
              <a:t>」・「競合</a:t>
            </a:r>
            <a:r>
              <a:rPr lang="en-US" altLang="ja-JP" dirty="0" smtClean="0"/>
              <a:t>(Competitor)</a:t>
            </a:r>
            <a:r>
              <a:rPr lang="ja-JP" altLang="en-US" dirty="0" smtClean="0"/>
              <a:t>」「顧客</a:t>
            </a:r>
            <a:r>
              <a:rPr lang="en-US" altLang="ja-JP" dirty="0" smtClean="0"/>
              <a:t>(Customer)</a:t>
            </a:r>
            <a:r>
              <a:rPr lang="ja-JP" altLang="en-US" dirty="0" smtClean="0"/>
              <a:t>」という</a:t>
            </a:r>
            <a:r>
              <a:rPr lang="en-US" altLang="ja-JP" dirty="0" smtClean="0"/>
              <a:t>3</a:t>
            </a:r>
            <a:r>
              <a:rPr lang="ja-JP" altLang="en-US" dirty="0" smtClean="0"/>
              <a:t>つの環境で市場分析をする方法。</a:t>
            </a:r>
            <a:endParaRPr lang="en-US" altLang="ja-JP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ja-JP" alt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en-US" dirty="0" smtClean="0"/>
              <a:t>・</a:t>
            </a:r>
            <a:r>
              <a:rPr lang="ja-JP" altLang="en-US" b="1" dirty="0" smtClean="0"/>
              <a:t>自社</a:t>
            </a:r>
            <a:r>
              <a:rPr lang="en-US" altLang="ja-JP" b="1" dirty="0" smtClean="0"/>
              <a:t>(Company)</a:t>
            </a:r>
            <a:r>
              <a:rPr lang="ja-JP" altLang="en-US" dirty="0" smtClean="0"/>
              <a:t>の強みと弱みは？</a:t>
            </a:r>
            <a:br>
              <a:rPr lang="ja-JP" altLang="en-US" dirty="0" smtClean="0"/>
            </a:br>
            <a:r>
              <a:rPr lang="ja-JP" altLang="en-US" dirty="0" smtClean="0"/>
              <a:t>・</a:t>
            </a:r>
            <a:r>
              <a:rPr lang="ja-JP" altLang="en-US" b="1" dirty="0" smtClean="0"/>
              <a:t>競合</a:t>
            </a:r>
            <a:r>
              <a:rPr lang="en-US" altLang="ja-JP" b="1" dirty="0" smtClean="0"/>
              <a:t>(Competitor)</a:t>
            </a:r>
            <a:r>
              <a:rPr lang="ja-JP" altLang="en-US" dirty="0" smtClean="0"/>
              <a:t>はどういったサービスを提供しているのか？（間接的な競合も考える）</a:t>
            </a:r>
            <a:br>
              <a:rPr lang="ja-JP" altLang="en-US" dirty="0" smtClean="0"/>
            </a:br>
            <a:r>
              <a:rPr lang="ja-JP" altLang="en-US" dirty="0" smtClean="0"/>
              <a:t>・</a:t>
            </a:r>
            <a:r>
              <a:rPr lang="ja-JP" altLang="en-US" b="1" dirty="0" smtClean="0"/>
              <a:t>顧客</a:t>
            </a:r>
            <a:r>
              <a:rPr lang="en-US" altLang="ja-JP" b="1" dirty="0" smtClean="0"/>
              <a:t>(Customer)</a:t>
            </a:r>
            <a:r>
              <a:rPr lang="ja-JP" altLang="en-US" dirty="0" smtClean="0"/>
              <a:t>のニーズや不満はどういったものがあるのか？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altLang="ja-JP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01050" cy="952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b="1" dirty="0" smtClean="0"/>
              <a:t>「自社</a:t>
            </a:r>
            <a:r>
              <a:rPr lang="en-US" altLang="ja-JP" b="1" dirty="0" smtClean="0"/>
              <a:t>(Company)</a:t>
            </a:r>
            <a:r>
              <a:rPr lang="ja-JP" altLang="en-US" b="1" dirty="0" smtClean="0"/>
              <a:t>」の強みと弱みは？</a:t>
            </a:r>
            <a:br>
              <a:rPr lang="ja-JP" altLang="en-US" b="1" dirty="0" smtClean="0"/>
            </a:br>
            <a:endParaRPr lang="ja-JP" altLang="en-US" dirty="0"/>
          </a:p>
        </p:txBody>
      </p:sp>
      <p:pic>
        <p:nvPicPr>
          <p:cNvPr id="37890" name="내용 개체 틀 3" descr="rRK_05_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054100"/>
            <a:ext cx="8358188" cy="468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85750"/>
            <a:ext cx="8686800" cy="12715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b="1" dirty="0" smtClean="0"/>
              <a:t>「競合</a:t>
            </a:r>
            <a:r>
              <a:rPr lang="en-US" altLang="ja-JP" b="1" dirty="0" smtClean="0"/>
              <a:t>(Competitor)</a:t>
            </a:r>
            <a:r>
              <a:rPr lang="ja-JP" altLang="en-US" b="1" dirty="0" smtClean="0"/>
              <a:t>」はどういったサービスを提供しているのか？</a:t>
            </a:r>
            <a:br>
              <a:rPr lang="ja-JP" altLang="en-US" b="1" dirty="0" smtClean="0"/>
            </a:br>
            <a:endParaRPr lang="ja-JP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714500"/>
            <a:ext cx="9144000" cy="37719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en-US" dirty="0" smtClean="0"/>
              <a:t>ドトール・・・「庶民的」なイメージ。コーヒー</a:t>
            </a:r>
            <a:r>
              <a:rPr lang="en-US" altLang="ja-JP" dirty="0" smtClean="0"/>
              <a:t>1</a:t>
            </a:r>
            <a:r>
              <a:rPr lang="ja-JP" altLang="en-US" dirty="0" smtClean="0"/>
              <a:t>杯</a:t>
            </a:r>
            <a:r>
              <a:rPr lang="en-US" altLang="ja-JP" dirty="0" smtClean="0"/>
              <a:t>180</a:t>
            </a:r>
            <a:r>
              <a:rPr lang="ja-JP" altLang="en-US" dirty="0" smtClean="0"/>
              <a:t>円とリーズナブル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en-US" dirty="0" smtClean="0"/>
              <a:t>タリーズ・・・「おしゃれ」「高級感がある」が多くスターバックスと同じ路線ではあるが、「あてはまるものはない」が多く明確な違いが出ていない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en-US" dirty="0" smtClean="0"/>
              <a:t>エクセルシオール カフェ・・・「あてはまるものはない」が多く明確な違いが出ていない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238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b="1" dirty="0" smtClean="0"/>
              <a:t>「顧客</a:t>
            </a:r>
            <a:r>
              <a:rPr lang="en-US" altLang="ja-JP" b="1" dirty="0" smtClean="0"/>
              <a:t>(Customer)</a:t>
            </a:r>
            <a:r>
              <a:rPr lang="ja-JP" altLang="en-US" b="1" dirty="0" smtClean="0"/>
              <a:t>」のニーズや不満はどいったものがあるのか？</a:t>
            </a:r>
            <a:br>
              <a:rPr lang="ja-JP" altLang="en-US" b="1" dirty="0" smtClean="0"/>
            </a:br>
            <a:endParaRPr lang="ja-JP" altLang="en-US" dirty="0"/>
          </a:p>
        </p:txBody>
      </p:sp>
      <p:sp>
        <p:nvSpPr>
          <p:cNvPr id="39938" name="내용 개체 틀 2"/>
          <p:cNvSpPr>
            <a:spLocks noGrp="1"/>
          </p:cNvSpPr>
          <p:nvPr>
            <p:ph idx="1"/>
          </p:nvPr>
        </p:nvSpPr>
        <p:spPr>
          <a:xfrm>
            <a:off x="571500" y="1643063"/>
            <a:ext cx="6929438" cy="3643312"/>
          </a:xfrm>
        </p:spPr>
        <p:txBody>
          <a:bodyPr/>
          <a:lstStyle/>
          <a:p>
            <a:r>
              <a:rPr lang="ja-JP" altLang="en-US" b="1" smtClean="0"/>
              <a:t>顧客のニーズ</a:t>
            </a:r>
            <a:r>
              <a:rPr lang="ja-JP" altLang="en-US" smtClean="0"/>
              <a:t/>
            </a:r>
            <a:br>
              <a:rPr lang="ja-JP" altLang="en-US" smtClean="0"/>
            </a:br>
            <a:r>
              <a:rPr lang="ja-JP" altLang="en-US" smtClean="0"/>
              <a:t>・おしゃれなお店に行きたい</a:t>
            </a:r>
            <a:br>
              <a:rPr lang="ja-JP" altLang="en-US" smtClean="0"/>
            </a:br>
            <a:r>
              <a:rPr lang="ja-JP" altLang="en-US" smtClean="0"/>
              <a:t>・おいしいコーヒーが飲みたい</a:t>
            </a:r>
            <a:br>
              <a:rPr lang="ja-JP" altLang="en-US" smtClean="0"/>
            </a:br>
            <a:r>
              <a:rPr lang="ja-JP" altLang="en-US" smtClean="0"/>
              <a:t>・居心地がいい店内で過ごしたい</a:t>
            </a:r>
            <a:endParaRPr lang="en-US" altLang="ja-JP" smtClean="0"/>
          </a:p>
          <a:p>
            <a:endParaRPr lang="ja-JP" altLang="en-US" smtClean="0"/>
          </a:p>
          <a:p>
            <a:r>
              <a:rPr lang="ja-JP" altLang="en-US" b="1" smtClean="0"/>
              <a:t>顧客の不満</a:t>
            </a:r>
            <a:r>
              <a:rPr lang="ja-JP" altLang="en-US" smtClean="0"/>
              <a:t/>
            </a:r>
            <a:br>
              <a:rPr lang="ja-JP" altLang="en-US" smtClean="0"/>
            </a:br>
            <a:r>
              <a:rPr lang="ja-JP" altLang="en-US" smtClean="0"/>
              <a:t>・単価が少し高い</a:t>
            </a:r>
          </a:p>
          <a:p>
            <a:endParaRPr lang="ja-JP" altLang="en-US" smtClean="0"/>
          </a:p>
        </p:txBody>
      </p:sp>
      <p:pic>
        <p:nvPicPr>
          <p:cNvPr id="39939" name="그림 3" descr="images (1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4684713"/>
            <a:ext cx="4214812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그림 4" descr="1441349847-1433911405-bever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857250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343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b="1" dirty="0" smtClean="0"/>
              <a:t>スターバックス成功の理由</a:t>
            </a:r>
            <a:br>
              <a:rPr lang="ja-JP" altLang="en-US" b="1" dirty="0" smtClean="0"/>
            </a:br>
            <a:endParaRPr lang="ja-JP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4357687"/>
          </a:xfrm>
        </p:spPr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en-US" b="1" dirty="0" smtClean="0"/>
              <a:t>（自社</a:t>
            </a:r>
            <a:r>
              <a:rPr lang="en-US" altLang="ja-JP" b="1" dirty="0" smtClean="0"/>
              <a:t>Company)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dirty="0" smtClean="0"/>
              <a:t>ドトールが提供できていなかった「おしゃれ」「高級感がある」「コーヒーがおいしい」という顧客の潜在ニーズに対して提案することができた。スターバックスのサービスに独自性があり新しかった。</a:t>
            </a:r>
            <a:endParaRPr lang="en-US" altLang="ja-JP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b="1" dirty="0" smtClean="0"/>
              <a:t>（競合</a:t>
            </a:r>
            <a:r>
              <a:rPr lang="en-US" altLang="ja-JP" b="1" dirty="0" smtClean="0"/>
              <a:t>Competitor)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dirty="0" smtClean="0"/>
              <a:t>ドトールは正反対のポジションに位置し、シアトル系カフェの競合もいなかった。</a:t>
            </a:r>
            <a:br>
              <a:rPr lang="ja-JP" altLang="en-US" dirty="0" smtClean="0"/>
            </a:br>
            <a:endParaRPr lang="en-US" altLang="ja-JP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en-US" b="1" dirty="0" smtClean="0"/>
              <a:t>（顧客</a:t>
            </a:r>
            <a:r>
              <a:rPr lang="en-US" altLang="ja-JP" b="1" dirty="0" smtClean="0"/>
              <a:t>Customer)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dirty="0" smtClean="0"/>
              <a:t>コーヒーチェーン店はドトールが中心で、顧客にとって「おしゃれ」「高級感がある」「コーヒーがおいしい」に応えているお店が存在しなかったため、それらが潜在ニーズであった。</a:t>
            </a:r>
            <a:endParaRPr lang="ja-JP" altLang="en-US" dirty="0"/>
          </a:p>
        </p:txBody>
      </p:sp>
      <p:pic>
        <p:nvPicPr>
          <p:cNvPr id="40963" name="그림 4" descr="ダウンロード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952500"/>
          </a:xfrm>
        </p:spPr>
        <p:txBody>
          <a:bodyPr/>
          <a:lstStyle/>
          <a:p>
            <a:r>
              <a:rPr lang="ja-JP" altLang="en-US" b="1" smtClean="0"/>
              <a:t>スターバックス「差別化のポイント」</a:t>
            </a:r>
            <a:endParaRPr lang="ja-JP" altLang="en-US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85875"/>
            <a:ext cx="9358313" cy="4643438"/>
          </a:xfrm>
        </p:spPr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en-US" dirty="0" smtClean="0"/>
              <a:t>独自のコンセプト”</a:t>
            </a:r>
            <a:r>
              <a:rPr lang="en-US" altLang="ja-JP" dirty="0" smtClean="0"/>
              <a:t>Third Place”</a:t>
            </a:r>
            <a:r>
              <a:rPr lang="ja-JP" altLang="en-US" dirty="0" smtClean="0"/>
              <a:t>（家庭でもなく職場でもない第</a:t>
            </a:r>
            <a:r>
              <a:rPr lang="en-US" altLang="ja-JP" dirty="0" smtClean="0"/>
              <a:t>3</a:t>
            </a:r>
            <a:r>
              <a:rPr lang="ja-JP" altLang="en-US" dirty="0" smtClean="0"/>
              <a:t>の空間）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en-US" dirty="0" smtClean="0"/>
              <a:t>落ち着いた店内、ソファが設置してあり長居ができる。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en-US" dirty="0" smtClean="0"/>
              <a:t>新しいメニュー（ラテやカプチーノ）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en-US" dirty="0" smtClean="0"/>
              <a:t>全面禁煙（テラス席を除く）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en-US" dirty="0" smtClean="0"/>
              <a:t>ドリンクのサイズが「ショート」「トール」「グランデ」など、今までと違う呼称。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en-US" dirty="0" smtClean="0"/>
              <a:t>コーヒーのカスタマイズができる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en-US" dirty="0" smtClean="0"/>
              <a:t>バリスタがいる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en-US" dirty="0" smtClean="0"/>
              <a:t>オープンテラスを設置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ja-JP" altLang="en-US" dirty="0"/>
          </a:p>
        </p:txBody>
      </p:sp>
      <p:pic>
        <p:nvPicPr>
          <p:cNvPr id="41987" name="그림 3" descr="images (1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4754563"/>
            <a:ext cx="3929062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572132" y="214294"/>
            <a:ext cx="3143272" cy="164307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400" smtClean="0"/>
              <a:t>男子もいたよ。</a:t>
            </a:r>
            <a:endParaRPr lang="ja-JP" altLang="en-US" sz="2400"/>
          </a:p>
        </p:txBody>
      </p:sp>
      <p:sp>
        <p:nvSpPr>
          <p:cNvPr id="15362" name="부제목 2"/>
          <p:cNvSpPr>
            <a:spLocks noGrp="1"/>
          </p:cNvSpPr>
          <p:nvPr>
            <p:ph type="subTitle" idx="1"/>
          </p:nvPr>
        </p:nvSpPr>
        <p:spPr>
          <a:xfrm>
            <a:off x="433388" y="1287463"/>
            <a:ext cx="3567112" cy="641350"/>
          </a:xfrm>
        </p:spPr>
        <p:txBody>
          <a:bodyPr/>
          <a:lstStyle/>
          <a:p>
            <a:endParaRPr lang="ja-JP" altLang="en-US" smtClean="0"/>
          </a:p>
        </p:txBody>
      </p:sp>
      <p:pic>
        <p:nvPicPr>
          <p:cNvPr id="15363" name="그림 5" descr="omatome_lo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260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그림 6" descr="chiba_g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9863"/>
            <a:ext cx="5500688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그림 7" descr="index_ph0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39111">
            <a:off x="4935538" y="3014663"/>
            <a:ext cx="3849687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521493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5300" dirty="0" smtClean="0"/>
              <a:t>NUDGE</a:t>
            </a:r>
            <a:r>
              <a:rPr lang="ja-JP" altLang="en-US" dirty="0" smtClean="0"/>
              <a:t>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1200" dirty="0" smtClean="0"/>
              <a:t>〔</a:t>
            </a:r>
            <a:r>
              <a:rPr lang="ja-JP" altLang="en-US" sz="1200" dirty="0" smtClean="0"/>
              <a:t>注意｛ちゅうい｝を引くために・合図｛あいず｝するために肘｛ひじ｝で人</a:t>
            </a:r>
            <a:r>
              <a:rPr lang="en-US" altLang="ja-JP" sz="1200" dirty="0" smtClean="0"/>
              <a:t>〕</a:t>
            </a:r>
            <a:r>
              <a:rPr lang="ja-JP" altLang="en-US" sz="1200" dirty="0" smtClean="0"/>
              <a:t>を軽く突く［押す］</a:t>
            </a:r>
            <a:br>
              <a:rPr lang="ja-JP" altLang="en-US" sz="1200" dirty="0" smtClean="0"/>
            </a:br>
            <a:r>
              <a:rPr lang="ja-JP" altLang="en-US" sz="1200" dirty="0" smtClean="0"/>
              <a:t>　　　　　　　　　　　　　　　　　　　　　　　　</a:t>
            </a:r>
            <a:r>
              <a:rPr lang="en-US" altLang="ja-JP" sz="1200" dirty="0" smtClean="0"/>
              <a:t>〔</a:t>
            </a:r>
            <a:r>
              <a:rPr lang="ja-JP" altLang="en-US" sz="1200" dirty="0" smtClean="0"/>
              <a:t>軽く押して～を</a:t>
            </a:r>
            <a:r>
              <a:rPr lang="en-US" altLang="ja-JP" sz="1200" dirty="0" smtClean="0"/>
              <a:t>〕</a:t>
            </a:r>
            <a:r>
              <a:rPr lang="ja-JP" altLang="en-US" sz="1200" dirty="0" smtClean="0"/>
              <a:t>ゆっくりと［少しずつ］動かす</a:t>
            </a:r>
            <a:br>
              <a:rPr lang="ja-JP" altLang="en-US" sz="1200" dirty="0" smtClean="0"/>
            </a:br>
            <a:endParaRPr lang="ja-JP" altLang="en-US" sz="1200" dirty="0"/>
          </a:p>
        </p:txBody>
      </p:sp>
      <p:sp>
        <p:nvSpPr>
          <p:cNvPr id="43010" name="내용 개체 틀 2"/>
          <p:cNvSpPr>
            <a:spLocks noGrp="1"/>
          </p:cNvSpPr>
          <p:nvPr>
            <p:ph idx="1"/>
          </p:nvPr>
        </p:nvSpPr>
        <p:spPr>
          <a:xfrm>
            <a:off x="0" y="1333500"/>
            <a:ext cx="9144000" cy="4024313"/>
          </a:xfrm>
        </p:spPr>
        <p:txBody>
          <a:bodyPr/>
          <a:lstStyle/>
          <a:p>
            <a:r>
              <a:rPr lang="ja-JP" altLang="en-US" smtClean="0"/>
              <a:t>男子トイレ</a:t>
            </a:r>
            <a:endParaRPr lang="en-US" altLang="ja-JP" smtClean="0"/>
          </a:p>
          <a:p>
            <a:r>
              <a:rPr lang="ja-JP" altLang="en-US" smtClean="0"/>
              <a:t>トイレをきれいに使って下さい。</a:t>
            </a:r>
            <a:endParaRPr lang="en-US" altLang="ja-JP" smtClean="0"/>
          </a:p>
          <a:p>
            <a:r>
              <a:rPr lang="ja-JP" altLang="en-US" smtClean="0"/>
              <a:t>もっと近く。もう一歩前へ</a:t>
            </a:r>
            <a:endParaRPr lang="en-US" altLang="ja-JP" smtClean="0"/>
          </a:p>
          <a:p>
            <a:r>
              <a:rPr lang="ja-JP" altLang="en-US" smtClean="0"/>
              <a:t>男がこぼしてはいけないのは涙だけではない。</a:t>
            </a:r>
            <a:endParaRPr lang="en-US" altLang="ja-JP" smtClean="0"/>
          </a:p>
          <a:p>
            <a:r>
              <a:rPr lang="ja-JP" altLang="en-US" smtClean="0"/>
              <a:t>自分をきれいに使ってくれたら、自分が見たものを誰にも言いません。</a:t>
            </a:r>
            <a:endParaRPr lang="en-US" altLang="ja-JP" smtClean="0"/>
          </a:p>
          <a:p>
            <a:r>
              <a:rPr lang="ja-JP" altLang="en-US" smtClean="0"/>
              <a:t>オランダのトイレ便器に虫の絵</a:t>
            </a:r>
            <a:r>
              <a:rPr lang="en-US" altLang="ja-JP" smtClean="0"/>
              <a:t>(80</a:t>
            </a:r>
            <a:r>
              <a:rPr lang="ja-JP" altLang="en-US" smtClean="0"/>
              <a:t>％キレイに</a:t>
            </a:r>
            <a:r>
              <a:rPr lang="en-US" altLang="ja-JP" smtClean="0"/>
              <a:t>)</a:t>
            </a:r>
            <a:endParaRPr lang="ja-JP" altLang="en-US" smtClean="0"/>
          </a:p>
        </p:txBody>
      </p:sp>
      <p:pic>
        <p:nvPicPr>
          <p:cNvPr id="43011" name="그림 3" descr="CT9FtASUkAATQd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0"/>
            <a:ext cx="40005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44034" name="내용 개체 틀 6" descr="522h2tmj-140595588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357438"/>
            <a:ext cx="4762500" cy="3575050"/>
          </a:xfrm>
        </p:spPr>
      </p:pic>
      <p:pic>
        <p:nvPicPr>
          <p:cNvPr id="44035" name="그림 7" descr="ｳﾓﾁﾀﾌｹﾌﾁ・jp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5388" y="0"/>
            <a:ext cx="52403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그림 8" descr="e8d16611585e6e2f3d6ad6ef12d2060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863" y="2786063"/>
            <a:ext cx="45291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그림 9" descr="ダウンロード (1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0"/>
            <a:ext cx="3214687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10"/>
          <p:cNvSpPr txBox="1">
            <a:spLocks noChangeArrowheads="1"/>
          </p:cNvSpPr>
          <p:nvPr/>
        </p:nvSpPr>
        <p:spPr bwMode="auto">
          <a:xfrm>
            <a:off x="5286375" y="2286000"/>
            <a:ext cx="3357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ea typeface="HGｺﾞｼｯｸM" pitchFamily="49" charset="-128"/>
              </a:rPr>
              <a:t>Nudge</a:t>
            </a:r>
            <a:r>
              <a:rPr lang="ja-JP" altLang="en-US" sz="2400" b="1">
                <a:ea typeface="HGｺﾞｼｯｸM" pitchFamily="49" charset="-128"/>
              </a:rPr>
              <a:t>の事例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Nudge </a:t>
            </a:r>
            <a:r>
              <a:rPr lang="ja-JP" altLang="en-US" smtClean="0"/>
              <a:t>事例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33500"/>
            <a:ext cx="8472488" cy="4095750"/>
          </a:xfrm>
        </p:spPr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ja-JP" dirty="0" smtClean="0"/>
              <a:t>Hope Soap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ja-JP" dirty="0" smtClean="0">
                <a:hlinkClick r:id="rId2"/>
              </a:rPr>
              <a:t>https://youtu.be/efc8jlnQfPQ</a:t>
            </a:r>
            <a:endParaRPr lang="en-US" altLang="ja-JP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Piano stairs - </a:t>
            </a:r>
            <a:r>
              <a:rPr lang="en-US" b="1" dirty="0" err="1" smtClean="0"/>
              <a:t>TheFunTheory</a:t>
            </a:r>
            <a:endParaRPr lang="en-US" altLang="ja-JP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ja-JP" dirty="0" smtClean="0">
                <a:hlinkClick r:id="rId3"/>
              </a:rPr>
              <a:t>https://youtu.be/2lXh2n0aPyw</a:t>
            </a:r>
            <a:endParaRPr lang="en-US" altLang="ja-JP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The world's deepest bin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ja-JP" dirty="0" smtClean="0">
                <a:hlinkClick r:id="rId4"/>
              </a:rPr>
              <a:t>https://youtu.be/cbEKAwCoCKw</a:t>
            </a:r>
            <a:endParaRPr lang="en-US" altLang="ja-JP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ja-JP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Bus Stop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ja-JP" dirty="0" smtClean="0">
                <a:hlinkClick r:id="rId5"/>
              </a:rPr>
              <a:t>http://blog.naver.com/nudge_jayb/220246068176</a:t>
            </a:r>
            <a:endParaRPr lang="en-US" altLang="ja-JP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altLang="ja-JP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altLang="ja-JP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000112"/>
            <a:ext cx="8786842" cy="1524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8000" smtClean="0"/>
              <a:t>行動経済学とは？</a:t>
            </a:r>
            <a:endParaRPr lang="ja-JP" altLang="en-US" sz="8000"/>
          </a:p>
        </p:txBody>
      </p:sp>
      <p:sp>
        <p:nvSpPr>
          <p:cNvPr id="46082" name="부제목 2"/>
          <p:cNvSpPr>
            <a:spLocks noGrp="1"/>
          </p:cNvSpPr>
          <p:nvPr>
            <p:ph type="subTitle" idx="1"/>
          </p:nvPr>
        </p:nvSpPr>
        <p:spPr>
          <a:xfrm>
            <a:off x="500063" y="3394075"/>
            <a:ext cx="6480175" cy="1460500"/>
          </a:xfrm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47106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57158" y="1131082"/>
            <a:ext cx="8229600" cy="1714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ja-JP" altLang="en-US" sz="6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人間はそんなに賢くないぞ。</a:t>
            </a:r>
            <a:r>
              <a:rPr altLang="ja-JP" sz="6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altLang="ja-JP" sz="600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altLang="ja-JP" sz="120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http://www.psy.ritsumei.ac.jp/~akitaoka/catalog.html</a:t>
            </a:r>
            <a:r>
              <a:rPr altLang="ja-JP" sz="600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  <a:t/>
            </a:r>
            <a:br>
              <a:rPr altLang="ja-JP" sz="600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</a:br>
            <a:endParaRPr lang="ja-JP" altLang="en-US">
              <a:solidFill>
                <a:schemeClr val="tx2">
                  <a:lumMod val="60000"/>
                  <a:lumOff val="40000"/>
                </a:schemeClr>
              </a:solidFill>
              <a:latin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14282" y="1428740"/>
            <a:ext cx="5572164" cy="1738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7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  <a:ea typeface="ＭＳ Ｐゴシック"/>
                <a:cs typeface="+mj-cs"/>
                <a:hlinkClick r:id="rId2"/>
              </a:rPr>
              <a:t>錯視</a:t>
            </a:r>
            <a:endParaRPr lang="ja-JP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714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lang="ja-JP" altLang="en-US" sz="7300" smtClean="0">
                <a:hlinkClick r:id="rId2"/>
              </a:rPr>
              <a:t>錯視</a:t>
            </a: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u="sng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hlinkClick r:id="rId2"/>
              </a:rPr>
              <a:t>http://www.ritsumei.ac.jp/~akitaoka/</a:t>
            </a: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</a:br>
            <a:endParaRPr lang="ja-JP" altLang="en-US">
              <a:solidFill>
                <a:schemeClr val="tx2">
                  <a:lumMod val="60000"/>
                  <a:lumOff val="40000"/>
                </a:schemeClr>
              </a:solidFill>
              <a:latin typeface="+mj-ea"/>
            </a:endParaRPr>
          </a:p>
        </p:txBody>
      </p:sp>
      <p:pic>
        <p:nvPicPr>
          <p:cNvPr id="17410" name="그림 2" descr="rotsnak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714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</a:br>
            <a:endParaRPr lang="ja-JP" altLang="en-US">
              <a:solidFill>
                <a:schemeClr val="tx2">
                  <a:lumMod val="60000"/>
                  <a:lumOff val="40000"/>
                </a:schemeClr>
              </a:solidFill>
              <a:latin typeface="+mj-ea"/>
            </a:endParaRPr>
          </a:p>
        </p:txBody>
      </p:sp>
      <p:pic>
        <p:nvPicPr>
          <p:cNvPr id="18434" name="그림 6" descr="Bulge02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-49213"/>
            <a:ext cx="7072312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714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lang="ja-JP" altLang="en-US" sz="7300" smtClean="0">
                <a:hlinkClick r:id="rId2"/>
              </a:rPr>
              <a:t>錯視</a:t>
            </a: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</a:br>
            <a:endParaRPr lang="ja-JP" altLang="en-US">
              <a:solidFill>
                <a:schemeClr val="tx2">
                  <a:lumMod val="60000"/>
                  <a:lumOff val="40000"/>
                </a:schemeClr>
              </a:solidFill>
              <a:latin typeface="+mj-ea"/>
            </a:endParaRPr>
          </a:p>
        </p:txBody>
      </p:sp>
      <p:pic>
        <p:nvPicPr>
          <p:cNvPr id="19458" name="그림 2" descr="roller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5813" y="-296863"/>
            <a:ext cx="10787063" cy="6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714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</a:br>
            <a:endParaRPr lang="ja-JP" altLang="en-US">
              <a:solidFill>
                <a:schemeClr val="tx2">
                  <a:lumMod val="60000"/>
                  <a:lumOff val="40000"/>
                </a:schemeClr>
              </a:solidFill>
              <a:latin typeface="+mj-ea"/>
            </a:endParaRPr>
          </a:p>
        </p:txBody>
      </p:sp>
      <p:pic>
        <p:nvPicPr>
          <p:cNvPr id="20482" name="그림 2" descr="rotray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-131763"/>
            <a:ext cx="7215188" cy="603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714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hlinkClick r:id="rId2"/>
              </a:rPr>
              <a:t/>
            </a:r>
            <a:br>
              <a:rPr altLang="ja-JP" smtClean="0"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</a:br>
            <a: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  <a:t/>
            </a:r>
            <a:br>
              <a:rPr altLang="ja-JP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</a:rPr>
            </a:br>
            <a:endParaRPr lang="ja-JP" altLang="en-US">
              <a:solidFill>
                <a:schemeClr val="tx2">
                  <a:lumMod val="60000"/>
                  <a:lumOff val="40000"/>
                </a:schemeClr>
              </a:solidFill>
              <a:latin typeface="+mj-ea"/>
            </a:endParaRPr>
          </a:p>
        </p:txBody>
      </p:sp>
      <p:pic>
        <p:nvPicPr>
          <p:cNvPr id="21506" name="그림 3" descr="sakurasf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1888" y="0"/>
            <a:ext cx="7083425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286</TotalTime>
  <Words>1391</Words>
  <Application>Microsoft Office PowerPoint</Application>
  <PresentationFormat>画面に合わせる (16:10)</PresentationFormat>
  <Paragraphs>111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デザイン テンプレート</vt:lpstr>
      </vt:variant>
      <vt:variant>
        <vt:i4>6</vt:i4>
      </vt:variant>
      <vt:variant>
        <vt:lpstr>スライド タイトル</vt:lpstr>
      </vt:variant>
      <vt:variant>
        <vt:i4>34</vt:i4>
      </vt:variant>
    </vt:vector>
  </HeadingPairs>
  <TitlesOfParts>
    <vt:vector size="46" baseType="lpstr">
      <vt:lpstr>Arial</vt:lpstr>
      <vt:lpstr>HGｺﾞｼｯｸM</vt:lpstr>
      <vt:lpstr>Franklin Gothic Book</vt:lpstr>
      <vt:lpstr>ＭＳ Ｐゴシック</vt:lpstr>
      <vt:lpstr>Wingdings 2</vt:lpstr>
      <vt:lpstr>Calibri</vt:lpstr>
      <vt:lpstr>테크닉</vt:lpstr>
      <vt:lpstr>테크닉</vt:lpstr>
      <vt:lpstr>테크닉</vt:lpstr>
      <vt:lpstr>테크닉</vt:lpstr>
      <vt:lpstr>테크닉</vt:lpstr>
      <vt:lpstr>테크닉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松竹梅法則</vt:lpstr>
      <vt:lpstr>スライド 14</vt:lpstr>
      <vt:lpstr>ハロー 効果？！</vt:lpstr>
      <vt:lpstr>アンカリング 効果</vt:lpstr>
      <vt:lpstr>スライド 17</vt:lpstr>
      <vt:lpstr>スライド 18</vt:lpstr>
      <vt:lpstr>スライド 19</vt:lpstr>
      <vt:lpstr>分析の基本は「比較」　</vt:lpstr>
      <vt:lpstr>各党の政策比較</vt:lpstr>
      <vt:lpstr>選択肢の過多が引き起こす「ジャムの法則」</vt:lpstr>
      <vt:lpstr>「肥満、禁煙は伝染する」 同調行動の例</vt:lpstr>
      <vt:lpstr>スターバックスから学ぶ3C分析</vt:lpstr>
      <vt:lpstr>「自社(Company)」の強みと弱みは？ </vt:lpstr>
      <vt:lpstr>「競合(Competitor)」はどういったサービスを提供しているのか？ </vt:lpstr>
      <vt:lpstr>「顧客(Customer)」のニーズや不満はどいったものがあるのか？ </vt:lpstr>
      <vt:lpstr>スターバックス成功の理由 </vt:lpstr>
      <vt:lpstr>スターバックス「差別化のポイント」</vt:lpstr>
      <vt:lpstr>NUDGE　 〔注意｛ちゅうい｝を引くために・合図｛あいず｝するために肘｛ひじ｝で人〕を軽く突く［押す］ 　　　　　　　　　　　　　　　　　　　　　　　　〔軽く押して～を〕ゆっくりと［少しずつ］動かす </vt:lpstr>
      <vt:lpstr>スライド 31</vt:lpstr>
      <vt:lpstr>Nudge 事例</vt:lpstr>
      <vt:lpstr>スライド 33</vt:lpstr>
      <vt:lpstr>スライド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kimhyunuk</dc:creator>
  <cp:lastModifiedBy>lifestudio omiya 1</cp:lastModifiedBy>
  <cp:revision>35</cp:revision>
  <dcterms:created xsi:type="dcterms:W3CDTF">2016-10-03T00:27:35Z</dcterms:created>
  <dcterms:modified xsi:type="dcterms:W3CDTF">2016-12-05T07:43:33Z</dcterms:modified>
</cp:coreProperties>
</file>